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0" r:id="rId1"/>
  </p:sldMasterIdLst>
  <p:notesMasterIdLst>
    <p:notesMasterId r:id="rId39"/>
  </p:notesMasterIdLst>
  <p:handoutMasterIdLst>
    <p:handoutMasterId r:id="rId40"/>
  </p:handoutMasterIdLst>
  <p:sldIdLst>
    <p:sldId id="398" r:id="rId2"/>
    <p:sldId id="1502" r:id="rId3"/>
    <p:sldId id="1500" r:id="rId4"/>
    <p:sldId id="1469" r:id="rId5"/>
    <p:sldId id="1503" r:id="rId6"/>
    <p:sldId id="1505" r:id="rId7"/>
    <p:sldId id="1506" r:id="rId8"/>
    <p:sldId id="1507" r:id="rId9"/>
    <p:sldId id="1508" r:id="rId10"/>
    <p:sldId id="1501" r:id="rId11"/>
    <p:sldId id="1512" r:id="rId12"/>
    <p:sldId id="1510" r:id="rId13"/>
    <p:sldId id="1511" r:id="rId14"/>
    <p:sldId id="1513" r:id="rId15"/>
    <p:sldId id="1509" r:id="rId16"/>
    <p:sldId id="1480" r:id="rId17"/>
    <p:sldId id="1532" r:id="rId18"/>
    <p:sldId id="1547" r:id="rId19"/>
    <p:sldId id="1533" r:id="rId20"/>
    <p:sldId id="1534" r:id="rId21"/>
    <p:sldId id="1535" r:id="rId22"/>
    <p:sldId id="1536" r:id="rId23"/>
    <p:sldId id="1537" r:id="rId24"/>
    <p:sldId id="1538" r:id="rId25"/>
    <p:sldId id="1539" r:id="rId26"/>
    <p:sldId id="1540" r:id="rId27"/>
    <p:sldId id="1541" r:id="rId28"/>
    <p:sldId id="1542" r:id="rId29"/>
    <p:sldId id="1543" r:id="rId30"/>
    <p:sldId id="1514" r:id="rId31"/>
    <p:sldId id="1544" r:id="rId32"/>
    <p:sldId id="1546" r:id="rId33"/>
    <p:sldId id="1517" r:id="rId34"/>
    <p:sldId id="1518" r:id="rId35"/>
    <p:sldId id="1519" r:id="rId36"/>
    <p:sldId id="1524" r:id="rId37"/>
    <p:sldId id="154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0103"/>
    <a:srgbClr val="9D0001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6"/>
    <p:restoredTop sz="94588"/>
  </p:normalViewPr>
  <p:slideViewPr>
    <p:cSldViewPr snapToGrid="0" snapToObjects="1">
      <p:cViewPr varScale="1">
        <p:scale>
          <a:sx n="107" d="100"/>
          <a:sy n="107" d="100"/>
        </p:scale>
        <p:origin x="8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65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679DFE-8518-9D49-9E50-AC45C5B97A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F0FC4-10CC-C44E-A663-413C364BE7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80B8A-FD9C-1344-8D25-71D587D00BBF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B526C-DAF2-1345-8098-EFB07DED94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26601-796B-B246-9463-C19BE5A837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0EDA9-C391-2646-87B8-C678BCF4A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413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734FC-6E32-D940-8CFF-8BBD082E0B2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942D8-B9FC-5C46-A4F0-1BD207FB4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09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what follows, I will focus on this part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47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what follows, I will focus on this part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36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start by assuming the following population dynamics – We </a:t>
            </a:r>
            <a:r>
              <a:rPr lang="en-US" dirty="0" err="1"/>
              <a:t>divde</a:t>
            </a:r>
            <a:r>
              <a:rPr lang="en-US" dirty="0"/>
              <a:t> the population into compartments into susceptible, infected and recovered. Infections occurs at rate beta(t) per individual and recovers at rate gamma(t). We then pick a sample at random from the infected population at time 0 and trace back their ancestry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26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02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the probability that at time t a transmission corresponds to a transition ancestral to the sample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56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62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76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90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2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4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2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what follows, I will focus on this part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42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52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47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what follows, I will focus on this part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93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how we choose these circles, how we choose our samples, is dictated by a Poisson process with rate psi at time t and I may also collect samples in bulk with probability "rho"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5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nice feature of this model is that the density can be written down as a the density of a completely observed Markov chain with reduced rates</a:t>
            </a:r>
          </a:p>
          <a:p>
            <a:endParaRPr lang="en-US" dirty="0"/>
          </a:p>
          <a:p>
            <a:r>
              <a:rPr lang="en-US" dirty="0"/>
              <a:t>A criticism of the BDSM is the fact that results are very sensitive to sampling probability assumptions and can be biased under model misspecification.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82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4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modeling frameworks commonly used in </a:t>
            </a:r>
            <a:r>
              <a:rPr lang="en-US" dirty="0" err="1"/>
              <a:t>phylodynamics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15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heatmaps show the intensity of. the sampling times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what is the interpretation of the effective population size?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1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what follows, I will focus on this part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28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what follows, I will focus on this part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82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what follows, I will focus on this part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2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84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9260D-431B-C44C-8453-2C8999C406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1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Julia Palacios</a:t>
            </a:r>
          </a:p>
        </p:txBody>
      </p:sp>
    </p:spTree>
    <p:extLst>
      <p:ext uri="{BB962C8B-B14F-4D97-AF65-F5344CB8AC3E}">
        <p14:creationId xmlns:p14="http://schemas.microsoft.com/office/powerpoint/2010/main" val="316097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5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1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Julia Palacios</a:t>
            </a:r>
          </a:p>
        </p:txBody>
      </p:sp>
    </p:spTree>
    <p:extLst>
      <p:ext uri="{BB962C8B-B14F-4D97-AF65-F5344CB8AC3E}">
        <p14:creationId xmlns:p14="http://schemas.microsoft.com/office/powerpoint/2010/main" val="327510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2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28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47314" y="6356350"/>
            <a:ext cx="2743200" cy="365125"/>
          </a:xfrm>
        </p:spPr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4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6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99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8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19F1-9E09-1441-8A0C-BC1B12014C25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2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19F1-9E09-1441-8A0C-BC1B12014C25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E2C12-BBAB-DA40-85B5-9D59B80A0B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534FC-4B4F-F240-79A0-9DB7953EE2CA}"/>
              </a:ext>
            </a:extLst>
          </p:cNvPr>
          <p:cNvSpPr/>
          <p:nvPr userDrawn="1"/>
        </p:nvSpPr>
        <p:spPr>
          <a:xfrm>
            <a:off x="0" y="6311900"/>
            <a:ext cx="12192000" cy="541699"/>
          </a:xfrm>
          <a:prstGeom prst="rect">
            <a:avLst/>
          </a:prstGeom>
          <a:solidFill>
            <a:srgbClr val="9601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971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32.png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10" Type="http://schemas.openxmlformats.org/officeDocument/2006/relationships/image" Target="../media/image36.png"/><Relationship Id="rId4" Type="http://schemas.openxmlformats.org/officeDocument/2006/relationships/image" Target="../media/image30.emf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1.emf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FF7B-4259-0443-868E-F73325615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789" y="2431375"/>
            <a:ext cx="11214100" cy="1565514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Tree Priors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F599A-1CFF-3A46-A85A-5632050D7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5839" y="3996889"/>
            <a:ext cx="9144000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Instructor: Julia A. Palacios</a:t>
            </a:r>
          </a:p>
          <a:p>
            <a:endParaRPr lang="en-US" dirty="0"/>
          </a:p>
        </p:txBody>
      </p:sp>
      <p:pic>
        <p:nvPicPr>
          <p:cNvPr id="4" name="Picture 3" descr="A blue circle with a city skyline and text&#10;&#10;Description automatically generated">
            <a:extLst>
              <a:ext uri="{FF2B5EF4-FFF2-40B4-BE49-F238E27FC236}">
                <a16:creationId xmlns:a16="http://schemas.microsoft.com/office/drawing/2014/main" id="{4F0F5C53-ED74-9F20-31C3-DBDEC6883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2" t="42052" r="9930" b="43026"/>
          <a:stretch/>
        </p:blipFill>
        <p:spPr>
          <a:xfrm>
            <a:off x="9846228" y="407622"/>
            <a:ext cx="2007221" cy="36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35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64522" y="6305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Coalescent models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A7D26-6729-D549-8B34-C71B81A73151}"/>
              </a:ext>
            </a:extLst>
          </p:cNvPr>
          <p:cNvSpPr/>
          <p:nvPr/>
        </p:nvSpPr>
        <p:spPr>
          <a:xfrm>
            <a:off x="599872" y="103367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shape of the phylogeny depends on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effective population size Ne(t).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B592F-7DC8-5AFD-5799-2426AECB5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34"/>
          <a:stretch/>
        </p:blipFill>
        <p:spPr>
          <a:xfrm>
            <a:off x="-1" y="1812038"/>
            <a:ext cx="5972379" cy="4244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0FBCF2-B35B-E3E9-BBD0-C0ED23AC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417" y="2796268"/>
            <a:ext cx="6195709" cy="2623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B4EA56-B57E-8227-CB79-4D78E80A8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994"/>
          <a:stretch/>
        </p:blipFill>
        <p:spPr>
          <a:xfrm>
            <a:off x="5972379" y="1446679"/>
            <a:ext cx="5874426" cy="8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57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Coalescent model applied to SARS-CoV-2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2C3193-ED86-8447-B7CE-D579F5C2EA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63"/>
          <a:stretch/>
        </p:blipFill>
        <p:spPr>
          <a:xfrm>
            <a:off x="1204929" y="1829598"/>
            <a:ext cx="3817071" cy="40746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14ACEF-5684-6B4F-BAB8-60C732C98D32}"/>
              </a:ext>
            </a:extLst>
          </p:cNvPr>
          <p:cNvSpPr txBox="1"/>
          <p:nvPr/>
        </p:nvSpPr>
        <p:spPr>
          <a:xfrm>
            <a:off x="628650" y="953785"/>
            <a:ext cx="4111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SARS-CoV-2 in Washington State in 2020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10E9E4-A582-2341-B9C2-076F48D10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277" y="953785"/>
            <a:ext cx="5458294" cy="522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CF14F-CC79-0443-A9BB-83CD41908102}"/>
              </a:ext>
            </a:extLst>
          </p:cNvPr>
          <p:cNvSpPr txBox="1"/>
          <p:nvPr/>
        </p:nvSpPr>
        <p:spPr>
          <a:xfrm rot="16200000">
            <a:off x="4119322" y="3383168"/>
            <a:ext cx="371999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Effective Population Size</a:t>
            </a:r>
          </a:p>
        </p:txBody>
      </p:sp>
    </p:spTree>
    <p:extLst>
      <p:ext uri="{BB962C8B-B14F-4D97-AF65-F5344CB8AC3E}">
        <p14:creationId xmlns:p14="http://schemas.microsoft.com/office/powerpoint/2010/main" val="2952456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C2DBC-1D12-DC4B-9A1E-5DA8DFAA5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05" b="49461"/>
          <a:stretch/>
        </p:blipFill>
        <p:spPr>
          <a:xfrm>
            <a:off x="2373146" y="1122725"/>
            <a:ext cx="10381561" cy="2436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AC50F-8200-8442-A479-71157F2DB458}"/>
              </a:ext>
            </a:extLst>
          </p:cNvPr>
          <p:cNvSpPr txBox="1"/>
          <p:nvPr/>
        </p:nvSpPr>
        <p:spPr>
          <a:xfrm>
            <a:off x="581030" y="4016973"/>
            <a:ext cx="32402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Coalescent prior</a:t>
            </a:r>
          </a:p>
          <a:p>
            <a:r>
              <a:rPr lang="en-US" sz="2800" dirty="0"/>
              <a:t>		Priors on Ne(t)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BD2FD-D10E-1448-A850-DC1003B05EC4}"/>
              </a:ext>
            </a:extLst>
          </p:cNvPr>
          <p:cNvSpPr txBox="1"/>
          <p:nvPr/>
        </p:nvSpPr>
        <p:spPr>
          <a:xfrm>
            <a:off x="307739" y="1564746"/>
            <a:ext cx="2351055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Phylodynamic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Parameters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9514B2-2F14-5342-BFCA-54399EC468D2}"/>
              </a:ext>
            </a:extLst>
          </p:cNvPr>
          <p:cNvCxnSpPr/>
          <p:nvPr/>
        </p:nvCxnSpPr>
        <p:spPr>
          <a:xfrm>
            <a:off x="2715066" y="2307101"/>
            <a:ext cx="365760" cy="0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E01EF83-4C42-D947-AFB5-1D97047341E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Tree priors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B8DB2-0B74-F640-8F3F-C9AB489DC976}"/>
              </a:ext>
            </a:extLst>
          </p:cNvPr>
          <p:cNvSpPr/>
          <p:nvPr/>
        </p:nvSpPr>
        <p:spPr>
          <a:xfrm>
            <a:off x="5979318" y="1131375"/>
            <a:ext cx="6096000" cy="24364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E01EF83-4C42-D947-AFB5-1D97047341E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Bayesian skyline plot (BEAST, BEAST 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D7FBB-7C1A-D117-3758-AB52247AD0AC}"/>
              </a:ext>
            </a:extLst>
          </p:cNvPr>
          <p:cNvSpPr txBox="1"/>
          <p:nvPr/>
        </p:nvSpPr>
        <p:spPr>
          <a:xfrm>
            <a:off x="5397435" y="4300469"/>
            <a:ext cx="65364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Equivalent to estimating exponential mean from</a:t>
            </a:r>
          </a:p>
          <a:p>
            <a:r>
              <a:rPr lang="en-US" sz="2400" dirty="0"/>
              <a:t> one observation.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C3CAEA-5DBA-762C-BDCF-3F6A5FB21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1896855"/>
            <a:ext cx="2950838" cy="9987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D10048-0B77-6037-6574-F962F05A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" y="1016101"/>
            <a:ext cx="3898900" cy="4229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633539-8A29-D7A1-C9DF-B25254E7B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31900"/>
            <a:ext cx="5625248" cy="4644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4517C5-CFB1-E7B4-C139-5D2BD7318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435" y="2816698"/>
            <a:ext cx="6020557" cy="114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06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E01EF83-4C42-D947-AFB5-1D97047341E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Bayesian skyride and Bayesian </a:t>
            </a:r>
            <a:r>
              <a:rPr lang="en-US" sz="4000" b="1" dirty="0" err="1">
                <a:solidFill>
                  <a:srgbClr val="C00000"/>
                </a:solidFill>
              </a:rPr>
              <a:t>skygrid</a:t>
            </a:r>
            <a:r>
              <a:rPr lang="en-US" sz="4000" b="1" dirty="0">
                <a:solidFill>
                  <a:srgbClr val="C00000"/>
                </a:solidFill>
              </a:rPr>
              <a:t> (BEAST)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B8DB2-0B74-F640-8F3F-C9AB489DC976}"/>
              </a:ext>
            </a:extLst>
          </p:cNvPr>
          <p:cNvSpPr/>
          <p:nvPr/>
        </p:nvSpPr>
        <p:spPr>
          <a:xfrm>
            <a:off x="5979318" y="1131375"/>
            <a:ext cx="6096000" cy="24364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3BCC46-E19F-2897-C0EC-D54392695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42" y="3429000"/>
            <a:ext cx="3655218" cy="28193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0DEEAC-12DA-61C9-D43B-8706B380A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897195"/>
            <a:ext cx="3243452" cy="2670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7D1E9D-AB42-471F-4F22-EF96228EE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714" y="1602675"/>
            <a:ext cx="5742022" cy="1112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B5833E-40F6-470E-4686-7D290B064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31900"/>
            <a:ext cx="5625248" cy="464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87FCC1-DAE2-1AFB-0A85-24CE47DDC9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051"/>
          <a:stretch/>
        </p:blipFill>
        <p:spPr>
          <a:xfrm>
            <a:off x="4995356" y="2715004"/>
            <a:ext cx="7079962" cy="1409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A20C7D-310B-A982-77EE-F93AA7A8F113}"/>
              </a:ext>
            </a:extLst>
          </p:cNvPr>
          <p:cNvSpPr txBox="1"/>
          <p:nvPr/>
        </p:nvSpPr>
        <p:spPr>
          <a:xfrm>
            <a:off x="5397435" y="4300469"/>
            <a:ext cx="59173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Places a log- GMRF prior with precision </a:t>
            </a:r>
            <a:r>
              <a:rPr lang="en-US" sz="2400" dirty="0">
                <a:latin typeface="Symbol" pitchFamily="2" charset="2"/>
              </a:rPr>
              <a:t>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Symbol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 implementation for fixed genealogy using INLA is available in the R package: </a:t>
            </a:r>
          </a:p>
          <a:p>
            <a:r>
              <a:rPr lang="en-US" sz="2400" dirty="0"/>
              <a:t>    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Juliapalacios</a:t>
            </a:r>
            <a:r>
              <a:rPr lang="en-US" sz="2400" dirty="0"/>
              <a:t>/</a:t>
            </a:r>
            <a:r>
              <a:rPr lang="en-US" sz="2400" dirty="0" err="1"/>
              <a:t>phylodyn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3297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28B02B-8941-7CEE-7470-FEDF76980CA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Preferential sampling (BEAST)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8C05B-B8DF-1745-AC5D-E81EED48F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658" y="859132"/>
            <a:ext cx="8984523" cy="5139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B83CE-74FE-1562-B666-7AF4B1C04273}"/>
              </a:ext>
            </a:extLst>
          </p:cNvPr>
          <p:cNvSpPr txBox="1"/>
          <p:nvPr/>
        </p:nvSpPr>
        <p:spPr>
          <a:xfrm>
            <a:off x="5308547" y="541496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4DD310-46AE-D42C-B1E1-00C71214E6FC}"/>
              </a:ext>
            </a:extLst>
          </p:cNvPr>
          <p:cNvSpPr txBox="1"/>
          <p:nvPr/>
        </p:nvSpPr>
        <p:spPr>
          <a:xfrm>
            <a:off x="3602537" y="1200151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Sequences available 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Gisaid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1950B8-E21B-39D5-D6D0-1B0FECB58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381" y="1500189"/>
            <a:ext cx="4856584" cy="277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89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46153C-6835-D64E-B0CE-7897BC19C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43" r="56395"/>
          <a:stretch/>
        </p:blipFill>
        <p:spPr>
          <a:xfrm>
            <a:off x="1142634" y="2140872"/>
            <a:ext cx="3894374" cy="305405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68FF98-C24C-1545-982A-F1A22332E272}"/>
              </a:ext>
            </a:extLst>
          </p:cNvPr>
          <p:cNvCxnSpPr/>
          <p:nvPr/>
        </p:nvCxnSpPr>
        <p:spPr>
          <a:xfrm>
            <a:off x="5004724" y="2291576"/>
            <a:ext cx="0" cy="27425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565F3D-1577-0845-874E-6AC7968EB971}"/>
              </a:ext>
            </a:extLst>
          </p:cNvPr>
          <p:cNvSpPr txBox="1"/>
          <p:nvPr/>
        </p:nvSpPr>
        <p:spPr>
          <a:xfrm>
            <a:off x="4862698" y="475767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16A5AE-828D-574C-99B0-C2106682157D}"/>
              </a:ext>
            </a:extLst>
          </p:cNvPr>
          <p:cNvSpPr txBox="1"/>
          <p:nvPr/>
        </p:nvSpPr>
        <p:spPr>
          <a:xfrm>
            <a:off x="4872219" y="456717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5EF882-D424-CC4C-A7A6-4F483442783A}"/>
              </a:ext>
            </a:extLst>
          </p:cNvPr>
          <p:cNvSpPr txBox="1"/>
          <p:nvPr/>
        </p:nvSpPr>
        <p:spPr>
          <a:xfrm>
            <a:off x="4881739" y="433380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7E4A6-509D-3641-8F49-0C5BF5B0D31C}"/>
              </a:ext>
            </a:extLst>
          </p:cNvPr>
          <p:cNvSpPr txBox="1"/>
          <p:nvPr/>
        </p:nvSpPr>
        <p:spPr>
          <a:xfrm>
            <a:off x="4876971" y="387184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54A738-29B9-7040-8FD6-552E1CF55D1D}"/>
              </a:ext>
            </a:extLst>
          </p:cNvPr>
          <p:cNvSpPr txBox="1"/>
          <p:nvPr/>
        </p:nvSpPr>
        <p:spPr>
          <a:xfrm>
            <a:off x="4872203" y="342416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BBC418-8F1A-E44C-B4D6-39AFC8E05645}"/>
              </a:ext>
            </a:extLst>
          </p:cNvPr>
          <p:cNvSpPr txBox="1"/>
          <p:nvPr/>
        </p:nvSpPr>
        <p:spPr>
          <a:xfrm>
            <a:off x="5583709" y="1829911"/>
            <a:ext cx="6103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Poisson process with rate proportional to Ne(t)</a:t>
            </a:r>
            <a:r>
              <a:rPr lang="en-US" sz="2400" dirty="0">
                <a:latin typeface="Symbol" pitchFamily="2" charset="2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268E7A-4185-5343-8F18-896F677E086B}"/>
              </a:ext>
            </a:extLst>
          </p:cNvPr>
          <p:cNvCxnSpPr>
            <a:cxnSpLocks/>
          </p:cNvCxnSpPr>
          <p:nvPr/>
        </p:nvCxnSpPr>
        <p:spPr>
          <a:xfrm flipH="1">
            <a:off x="5349810" y="2291576"/>
            <a:ext cx="1805184" cy="1317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93EE0693-FF06-7F4A-9937-0BE707B1485E}"/>
              </a:ext>
            </a:extLst>
          </p:cNvPr>
          <p:cNvSpPr txBox="1">
            <a:spLocks/>
          </p:cNvSpPr>
          <p:nvPr/>
        </p:nvSpPr>
        <p:spPr>
          <a:xfrm>
            <a:off x="271462" y="165383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Preferential sampling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24422-34BA-494A-BAED-670076DCF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402" y="3564898"/>
            <a:ext cx="5156200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C19ECF-13A6-B224-9F55-F99757FAA9DB}"/>
              </a:ext>
            </a:extLst>
          </p:cNvPr>
          <p:cNvSpPr txBox="1"/>
          <p:nvPr/>
        </p:nvSpPr>
        <p:spPr>
          <a:xfrm>
            <a:off x="8393260" y="5758581"/>
            <a:ext cx="367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Karcher</a:t>
            </a:r>
            <a:r>
              <a:rPr lang="en-US" dirty="0">
                <a:solidFill>
                  <a:srgbClr val="333333"/>
                </a:solidFill>
                <a:latin typeface="Lato" panose="020F0502020204030203" pitchFamily="34" charset="0"/>
              </a:rPr>
              <a:t> et al.</a:t>
            </a:r>
            <a:r>
              <a:rPr lang="en-US" dirty="0"/>
              <a:t>, </a:t>
            </a:r>
            <a:r>
              <a:rPr lang="en-US" i="1" dirty="0"/>
              <a:t>PLOS Comp. Biol </a:t>
            </a:r>
            <a:r>
              <a:rPr lang="en-US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1191570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2925A7-3BF9-E245-A515-2202B6247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65" b="66960"/>
          <a:stretch/>
        </p:blipFill>
        <p:spPr>
          <a:xfrm>
            <a:off x="1409701" y="1589333"/>
            <a:ext cx="8191500" cy="270145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24DE7C7-8CF4-DA48-902F-3DB3B1261A0B}"/>
              </a:ext>
            </a:extLst>
          </p:cNvPr>
          <p:cNvSpPr txBox="1">
            <a:spLocks/>
          </p:cNvSpPr>
          <p:nvPr/>
        </p:nvSpPr>
        <p:spPr>
          <a:xfrm>
            <a:off x="271462" y="165383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Covid In Santa Clara county. Accounting for PS decreases uncertainty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E1BB1-A8A6-DF49-971B-FBDCA8C851A0}"/>
              </a:ext>
            </a:extLst>
          </p:cNvPr>
          <p:cNvSpPr txBox="1"/>
          <p:nvPr/>
        </p:nvSpPr>
        <p:spPr>
          <a:xfrm>
            <a:off x="8393260" y="5758581"/>
            <a:ext cx="3293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Cappello and Palacios, </a:t>
            </a:r>
            <a:r>
              <a:rPr lang="en-US" i="1" dirty="0"/>
              <a:t>JCGS</a:t>
            </a:r>
            <a:r>
              <a:rPr lang="en-US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681019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2925A7-3BF9-E245-A515-2202B6247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65" b="66960"/>
          <a:stretch/>
        </p:blipFill>
        <p:spPr>
          <a:xfrm>
            <a:off x="1409701" y="1589333"/>
            <a:ext cx="8191500" cy="270145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24DE7C7-8CF4-DA48-902F-3DB3B1261A0B}"/>
              </a:ext>
            </a:extLst>
          </p:cNvPr>
          <p:cNvSpPr txBox="1">
            <a:spLocks/>
          </p:cNvSpPr>
          <p:nvPr/>
        </p:nvSpPr>
        <p:spPr>
          <a:xfrm>
            <a:off x="271462" y="165383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Covid In Santa Clara county. Accounting for PS decreases uncertainty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E1BB1-A8A6-DF49-971B-FBDCA8C851A0}"/>
              </a:ext>
            </a:extLst>
          </p:cNvPr>
          <p:cNvSpPr txBox="1"/>
          <p:nvPr/>
        </p:nvSpPr>
        <p:spPr>
          <a:xfrm>
            <a:off x="8393260" y="5758581"/>
            <a:ext cx="3293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Cappello and Palacios, </a:t>
            </a:r>
            <a:r>
              <a:rPr lang="en-US" i="1" dirty="0"/>
              <a:t>JCGS</a:t>
            </a:r>
            <a:r>
              <a:rPr lang="en-US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145262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C2DBC-1D12-DC4B-9A1E-5DA8DFAA5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05" b="49461"/>
          <a:stretch/>
        </p:blipFill>
        <p:spPr>
          <a:xfrm>
            <a:off x="2373146" y="1122725"/>
            <a:ext cx="10381561" cy="2436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AC50F-8200-8442-A479-71157F2DB458}"/>
              </a:ext>
            </a:extLst>
          </p:cNvPr>
          <p:cNvSpPr txBox="1"/>
          <p:nvPr/>
        </p:nvSpPr>
        <p:spPr>
          <a:xfrm>
            <a:off x="581030" y="4016973"/>
            <a:ext cx="38624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Coalescent prior</a:t>
            </a:r>
          </a:p>
          <a:p>
            <a:r>
              <a:rPr lang="en-US" sz="2800" dirty="0"/>
              <a:t>		</a:t>
            </a:r>
            <a:r>
              <a:rPr lang="en-US" sz="2800" b="1" dirty="0"/>
              <a:t>Extension with SIR</a:t>
            </a:r>
          </a:p>
          <a:p>
            <a:endParaRPr lang="en-US" sz="2800" b="1" dirty="0"/>
          </a:p>
          <a:p>
            <a:r>
              <a:rPr lang="en-US" sz="2800" dirty="0"/>
              <a:t>Birth-Death models</a:t>
            </a:r>
          </a:p>
          <a:p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BD2FD-D10E-1448-A850-DC1003B05EC4}"/>
              </a:ext>
            </a:extLst>
          </p:cNvPr>
          <p:cNvSpPr txBox="1"/>
          <p:nvPr/>
        </p:nvSpPr>
        <p:spPr>
          <a:xfrm>
            <a:off x="307739" y="1564746"/>
            <a:ext cx="2351055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Phylodynamic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Parameters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9514B2-2F14-5342-BFCA-54399EC468D2}"/>
              </a:ext>
            </a:extLst>
          </p:cNvPr>
          <p:cNvCxnSpPr/>
          <p:nvPr/>
        </p:nvCxnSpPr>
        <p:spPr>
          <a:xfrm>
            <a:off x="2715066" y="2307101"/>
            <a:ext cx="365760" cy="0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E01EF83-4C42-D947-AFB5-1D97047341E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Tree priors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B8DB2-0B74-F640-8F3F-C9AB489DC976}"/>
              </a:ext>
            </a:extLst>
          </p:cNvPr>
          <p:cNvSpPr/>
          <p:nvPr/>
        </p:nvSpPr>
        <p:spPr>
          <a:xfrm>
            <a:off x="5979318" y="1131375"/>
            <a:ext cx="6096000" cy="24364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9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C2DBC-1D12-DC4B-9A1E-5DA8DFAA5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05" b="49461"/>
          <a:stretch/>
        </p:blipFill>
        <p:spPr>
          <a:xfrm>
            <a:off x="2373146" y="1122725"/>
            <a:ext cx="10381561" cy="2436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BD2FD-D10E-1448-A850-DC1003B05EC4}"/>
              </a:ext>
            </a:extLst>
          </p:cNvPr>
          <p:cNvSpPr txBox="1"/>
          <p:nvPr/>
        </p:nvSpPr>
        <p:spPr>
          <a:xfrm>
            <a:off x="307739" y="1564746"/>
            <a:ext cx="2351055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Phylodynamic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Parameters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9514B2-2F14-5342-BFCA-54399EC468D2}"/>
              </a:ext>
            </a:extLst>
          </p:cNvPr>
          <p:cNvCxnSpPr/>
          <p:nvPr/>
        </p:nvCxnSpPr>
        <p:spPr>
          <a:xfrm>
            <a:off x="2715066" y="2307101"/>
            <a:ext cx="365760" cy="0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E01EF83-4C42-D947-AFB5-1D97047341E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 dirty="0">
                <a:solidFill>
                  <a:srgbClr val="C00000"/>
                </a:solidFill>
              </a:rPr>
              <a:t>Phylodynamic model:</a:t>
            </a:r>
            <a:endParaRPr 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31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CE0F803B-72FB-7448-BBAF-5586B9C08496}"/>
              </a:ext>
            </a:extLst>
          </p:cNvPr>
          <p:cNvSpPr/>
          <p:nvPr/>
        </p:nvSpPr>
        <p:spPr>
          <a:xfrm>
            <a:off x="3497460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B2173BD-3821-9C45-9F4E-1E149FF4C0A7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37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8A1E29-FB0F-C641-8168-A15CA88EA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86" y="1475080"/>
            <a:ext cx="5080000" cy="292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39776D-33D8-784A-99B3-EA6C420E9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3" y="908970"/>
            <a:ext cx="3517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19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FB80CB1D-FF6C-0D4D-BC11-DB7809503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86" y="1475080"/>
            <a:ext cx="50800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1D74BDF-DB35-2C44-992B-BC5ECFBD1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3" y="908970"/>
            <a:ext cx="3517900" cy="2921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F2A9B-2E07-B141-973D-0A9A05026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986" y="2118599"/>
            <a:ext cx="5080000" cy="59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20FC7F-3C5E-1940-9121-C87CFA38FE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748" y="2936460"/>
            <a:ext cx="7620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54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FB80CB1D-FF6C-0D4D-BC11-DB7809503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86" y="1475080"/>
            <a:ext cx="50800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1D74BDF-DB35-2C44-992B-BC5ECFBD1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3" y="908970"/>
            <a:ext cx="3517900" cy="2921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F2A9B-2E07-B141-973D-0A9A05026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986" y="2118599"/>
            <a:ext cx="5080000" cy="59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20FC7F-3C5E-1940-9121-C87CFA38FE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748" y="2936460"/>
            <a:ext cx="7620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322F5-19D6-F145-99FE-E987C97880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2886" y="3941829"/>
            <a:ext cx="49911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30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FB80CB1D-FF6C-0D4D-BC11-DB7809503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986" y="1475080"/>
            <a:ext cx="50800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1D74BDF-DB35-2C44-992B-BC5ECFBD1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3" y="908970"/>
            <a:ext cx="3517900" cy="2921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F2A9B-2E07-B141-973D-0A9A05026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986" y="2118599"/>
            <a:ext cx="5080000" cy="59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20FC7F-3C5E-1940-9121-C87CFA38FE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748" y="2936460"/>
            <a:ext cx="7620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322F5-19D6-F145-99FE-E987C97880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2886" y="3941829"/>
            <a:ext cx="49911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BA8799-D387-D348-A1B7-370A45A275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2886" y="4529137"/>
            <a:ext cx="31369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D65BD-EC54-364A-99D7-A871ABFCC5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3836" y="5023402"/>
            <a:ext cx="24892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64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322F5-19D6-F145-99FE-E987C9788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3" y="2575412"/>
            <a:ext cx="49911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BA8799-D387-D348-A1B7-370A45A27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3" y="999037"/>
            <a:ext cx="31369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D65BD-EC54-364A-99D7-A871ABFCC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885" y="1427866"/>
            <a:ext cx="24892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16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322F5-19D6-F145-99FE-E987C9788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3" y="2575412"/>
            <a:ext cx="49911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BA8799-D387-D348-A1B7-370A45A27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3" y="999037"/>
            <a:ext cx="31369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D65BD-EC54-364A-99D7-A871ABFCC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885" y="1427866"/>
            <a:ext cx="2489200" cy="78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65C16E-ED8B-D343-8E43-DB1A586F7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823" y="3722958"/>
            <a:ext cx="28575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7664C5-B687-7B4E-A697-85BAAAB9F5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1506" y="3202868"/>
            <a:ext cx="43307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31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322F5-19D6-F145-99FE-E987C9788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3" y="2575412"/>
            <a:ext cx="49911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BA8799-D387-D348-A1B7-370A45A27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3" y="999037"/>
            <a:ext cx="31369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D65BD-EC54-364A-99D7-A871ABFCC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885" y="1427866"/>
            <a:ext cx="2489200" cy="78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65C16E-ED8B-D343-8E43-DB1A586F7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823" y="3722958"/>
            <a:ext cx="28575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7664C5-B687-7B4E-A697-85BAAAB9F5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1506" y="3202868"/>
            <a:ext cx="4330700" cy="292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934D69-4AD9-8C44-AAF2-904361D0D7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7819" y="4297023"/>
            <a:ext cx="21336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94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322F5-19D6-F145-99FE-E987C9788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3" y="2575412"/>
            <a:ext cx="49911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BA8799-D387-D348-A1B7-370A45A27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3" y="999037"/>
            <a:ext cx="31369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D65BD-EC54-364A-99D7-A871ABFCC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885" y="1427866"/>
            <a:ext cx="2489200" cy="78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65C16E-ED8B-D343-8E43-DB1A586F7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823" y="3722958"/>
            <a:ext cx="28575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7664C5-B687-7B4E-A697-85BAAAB9F5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1506" y="3202868"/>
            <a:ext cx="4330700" cy="292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934D69-4AD9-8C44-AAF2-904361D0D7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7819" y="4297023"/>
            <a:ext cx="2133600" cy="317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BBE0656-21CE-4B43-8C9B-6396D8464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083" y="4842513"/>
            <a:ext cx="3136900" cy="22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8734C6-30AE-2441-8285-2A677F3BC7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3653" y="5384218"/>
            <a:ext cx="2806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8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BBE0656-21CE-4B43-8C9B-6396D8464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673" y="1127763"/>
            <a:ext cx="3136900" cy="228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7EB10FC-FB74-344A-AC57-7D063B405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178" y="1732992"/>
            <a:ext cx="2806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6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C2DBC-1D12-DC4B-9A1E-5DA8DFAA5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05" b="49461"/>
          <a:stretch/>
        </p:blipFill>
        <p:spPr>
          <a:xfrm>
            <a:off x="2373146" y="1122725"/>
            <a:ext cx="10381561" cy="2436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AC50F-8200-8442-A479-71157F2DB458}"/>
              </a:ext>
            </a:extLst>
          </p:cNvPr>
          <p:cNvSpPr txBox="1"/>
          <p:nvPr/>
        </p:nvSpPr>
        <p:spPr>
          <a:xfrm>
            <a:off x="1280161" y="3559126"/>
            <a:ext cx="92160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Phylodynamic parameters: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Effective population size and epidemiological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BD2FD-D10E-1448-A850-DC1003B05EC4}"/>
              </a:ext>
            </a:extLst>
          </p:cNvPr>
          <p:cNvSpPr txBox="1"/>
          <p:nvPr/>
        </p:nvSpPr>
        <p:spPr>
          <a:xfrm>
            <a:off x="307739" y="1564746"/>
            <a:ext cx="2351055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Phylodynamic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Parameters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9514B2-2F14-5342-BFCA-54399EC468D2}"/>
              </a:ext>
            </a:extLst>
          </p:cNvPr>
          <p:cNvCxnSpPr/>
          <p:nvPr/>
        </p:nvCxnSpPr>
        <p:spPr>
          <a:xfrm>
            <a:off x="2715066" y="2307101"/>
            <a:ext cx="365760" cy="0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E01EF83-4C42-D947-AFB5-1D97047341E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The aim is to infer </a:t>
            </a:r>
            <a:r>
              <a:rPr lang="en-US" sz="4000" b="1" u="sng" dirty="0">
                <a:solidFill>
                  <a:srgbClr val="C00000"/>
                </a:solidFill>
              </a:rPr>
              <a:t>phylodynamic</a:t>
            </a:r>
            <a:r>
              <a:rPr lang="en-US" sz="4000" b="1" dirty="0">
                <a:solidFill>
                  <a:srgbClr val="C00000"/>
                </a:solidFill>
              </a:rPr>
              <a:t> parameters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B8DB2-0B74-F640-8F3F-C9AB489DC976}"/>
              </a:ext>
            </a:extLst>
          </p:cNvPr>
          <p:cNvSpPr/>
          <p:nvPr/>
        </p:nvSpPr>
        <p:spPr>
          <a:xfrm>
            <a:off x="5979318" y="1131375"/>
            <a:ext cx="6096000" cy="24364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55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Interpretation of effective population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3B046-EEC3-574E-865B-79731D35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6" r="52967" b="31301"/>
          <a:stretch/>
        </p:blipFill>
        <p:spPr>
          <a:xfrm>
            <a:off x="835817" y="1746330"/>
            <a:ext cx="5143501" cy="453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A249C-32E3-E84B-9C46-35DF50B3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77" t="25736" r="12100" b="58865"/>
          <a:stretch/>
        </p:blipFill>
        <p:spPr>
          <a:xfrm>
            <a:off x="271462" y="908970"/>
            <a:ext cx="2119546" cy="1114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CBF9E-A655-7D40-92BD-4E0A9BE4F28A}"/>
              </a:ext>
            </a:extLst>
          </p:cNvPr>
          <p:cNvSpPr txBox="1"/>
          <p:nvPr/>
        </p:nvSpPr>
        <p:spPr>
          <a:xfrm>
            <a:off x="10550353" y="5913914"/>
            <a:ext cx="16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Volz et al, 2009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3EBE74-C4DA-704C-B12D-AEF3D6A4856D}"/>
              </a:ext>
            </a:extLst>
          </p:cNvPr>
          <p:cNvCxnSpPr>
            <a:cxnSpLocks/>
          </p:cNvCxnSpPr>
          <p:nvPr/>
        </p:nvCxnSpPr>
        <p:spPr>
          <a:xfrm flipH="1">
            <a:off x="3757614" y="4514850"/>
            <a:ext cx="428624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2216C5-3638-C74B-9A30-E2066D9D18C1}"/>
              </a:ext>
            </a:extLst>
          </p:cNvPr>
          <p:cNvCxnSpPr>
            <a:cxnSpLocks/>
          </p:cNvCxnSpPr>
          <p:nvPr/>
        </p:nvCxnSpPr>
        <p:spPr>
          <a:xfrm>
            <a:off x="4186238" y="4514850"/>
            <a:ext cx="0" cy="671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0DA14E-6608-1F4A-A410-07E5CAF27A7C}"/>
              </a:ext>
            </a:extLst>
          </p:cNvPr>
          <p:cNvCxnSpPr>
            <a:cxnSpLocks/>
          </p:cNvCxnSpPr>
          <p:nvPr/>
        </p:nvCxnSpPr>
        <p:spPr>
          <a:xfrm>
            <a:off x="2082404" y="3429000"/>
            <a:ext cx="2086569" cy="75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F3E2D3-26F4-524B-BE20-DC00AA37C66D}"/>
              </a:ext>
            </a:extLst>
          </p:cNvPr>
          <p:cNvCxnSpPr>
            <a:cxnSpLocks/>
          </p:cNvCxnSpPr>
          <p:nvPr/>
        </p:nvCxnSpPr>
        <p:spPr>
          <a:xfrm>
            <a:off x="2082404" y="2352007"/>
            <a:ext cx="0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A8F99E-FBFB-064B-B0A5-CE6E779D09D0}"/>
              </a:ext>
            </a:extLst>
          </p:cNvPr>
          <p:cNvCxnSpPr>
            <a:cxnSpLocks/>
          </p:cNvCxnSpPr>
          <p:nvPr/>
        </p:nvCxnSpPr>
        <p:spPr>
          <a:xfrm flipH="1">
            <a:off x="1331235" y="2352007"/>
            <a:ext cx="751169" cy="80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75592E-AC0D-EA4C-AC3C-00DBE8E112B0}"/>
              </a:ext>
            </a:extLst>
          </p:cNvPr>
          <p:cNvCxnSpPr>
            <a:cxnSpLocks/>
          </p:cNvCxnSpPr>
          <p:nvPr/>
        </p:nvCxnSpPr>
        <p:spPr>
          <a:xfrm flipV="1">
            <a:off x="1259794" y="3429000"/>
            <a:ext cx="1" cy="8303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C53B48-284B-F741-BFAF-E9C4234711BB}"/>
              </a:ext>
            </a:extLst>
          </p:cNvPr>
          <p:cNvCxnSpPr>
            <a:cxnSpLocks/>
          </p:cNvCxnSpPr>
          <p:nvPr/>
        </p:nvCxnSpPr>
        <p:spPr>
          <a:xfrm flipH="1" flipV="1">
            <a:off x="1259794" y="4514851"/>
            <a:ext cx="1611994" cy="671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0BD38E-7B34-7F48-A6B9-8E7BC130B3AD}"/>
              </a:ext>
            </a:extLst>
          </p:cNvPr>
          <p:cNvSpPr/>
          <p:nvPr/>
        </p:nvSpPr>
        <p:spPr>
          <a:xfrm>
            <a:off x="3971926" y="5865653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CBDCCE-F9A3-9D46-ADB5-8DE24FE3266E}"/>
              </a:ext>
            </a:extLst>
          </p:cNvPr>
          <p:cNvSpPr/>
          <p:nvPr/>
        </p:nvSpPr>
        <p:spPr>
          <a:xfrm>
            <a:off x="3452516" y="5883649"/>
            <a:ext cx="474466" cy="280148"/>
          </a:xfrm>
          <a:prstGeom prst="ellipse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E0BA8EB-AA14-6145-AAF6-B580971C3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575" y="1598113"/>
            <a:ext cx="2667000" cy="546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BBE0656-21CE-4B43-8C9B-6396D8464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3" y="1127763"/>
            <a:ext cx="3136900" cy="228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844367-BE86-3044-A944-163C61440784}"/>
              </a:ext>
            </a:extLst>
          </p:cNvPr>
          <p:cNvSpPr txBox="1"/>
          <p:nvPr/>
        </p:nvSpPr>
        <p:spPr>
          <a:xfrm>
            <a:off x="6831691" y="2429057"/>
            <a:ext cx="3931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In standard coalescent model: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EA1D0-79CE-9541-85F5-6ADF374F8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035" y="3290316"/>
            <a:ext cx="1866900" cy="6731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29FBAA-A515-3846-A25D-3856413A9B05}"/>
              </a:ext>
            </a:extLst>
          </p:cNvPr>
          <p:cNvSpPr/>
          <p:nvPr/>
        </p:nvSpPr>
        <p:spPr>
          <a:xfrm>
            <a:off x="7686675" y="4514850"/>
            <a:ext cx="2863678" cy="100012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90968-AB85-3145-9C67-0AD8009E7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9575" y="4713787"/>
            <a:ext cx="2184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51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C2DBC-1D12-DC4B-9A1E-5DA8DFAA5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05" b="49461"/>
          <a:stretch/>
        </p:blipFill>
        <p:spPr>
          <a:xfrm>
            <a:off x="2373146" y="1122725"/>
            <a:ext cx="10381561" cy="2436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AC50F-8200-8442-A479-71157F2DB458}"/>
              </a:ext>
            </a:extLst>
          </p:cNvPr>
          <p:cNvSpPr txBox="1"/>
          <p:nvPr/>
        </p:nvSpPr>
        <p:spPr>
          <a:xfrm>
            <a:off x="581030" y="4016973"/>
            <a:ext cx="38624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Coalescent prior</a:t>
            </a:r>
          </a:p>
          <a:p>
            <a:r>
              <a:rPr lang="en-US" sz="2800" dirty="0"/>
              <a:t>		Extension with SIR</a:t>
            </a:r>
          </a:p>
          <a:p>
            <a:endParaRPr lang="en-US" sz="2800" b="1" dirty="0"/>
          </a:p>
          <a:p>
            <a:r>
              <a:rPr lang="en-US" sz="2800" b="1" dirty="0"/>
              <a:t>Birth-Death models</a:t>
            </a:r>
          </a:p>
          <a:p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BD2FD-D10E-1448-A850-DC1003B05EC4}"/>
              </a:ext>
            </a:extLst>
          </p:cNvPr>
          <p:cNvSpPr txBox="1"/>
          <p:nvPr/>
        </p:nvSpPr>
        <p:spPr>
          <a:xfrm>
            <a:off x="307739" y="1564746"/>
            <a:ext cx="2351055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Phylodynamic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Parameters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9514B2-2F14-5342-BFCA-54399EC468D2}"/>
              </a:ext>
            </a:extLst>
          </p:cNvPr>
          <p:cNvCxnSpPr/>
          <p:nvPr/>
        </p:nvCxnSpPr>
        <p:spPr>
          <a:xfrm>
            <a:off x="2715066" y="2307101"/>
            <a:ext cx="365760" cy="0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E01EF83-4C42-D947-AFB5-1D97047341E1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Tree priors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B8DB2-0B74-F640-8F3F-C9AB489DC976}"/>
              </a:ext>
            </a:extLst>
          </p:cNvPr>
          <p:cNvSpPr/>
          <p:nvPr/>
        </p:nvSpPr>
        <p:spPr>
          <a:xfrm>
            <a:off x="5979318" y="1131375"/>
            <a:ext cx="6096000" cy="24364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59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2C834-982C-9898-AEBF-FCA94D005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70" t="22778" r="1811" b="43627"/>
          <a:stretch/>
        </p:blipFill>
        <p:spPr>
          <a:xfrm>
            <a:off x="7747941" y="421863"/>
            <a:ext cx="4167583" cy="27796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DB371E4-397F-BA55-2120-AD97EEB6D137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Birth-death models of macroevolutionary processes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CCA93-BC93-B90A-4011-3BC9DC570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77" t="54845" r="43204"/>
          <a:stretch/>
        </p:blipFill>
        <p:spPr>
          <a:xfrm>
            <a:off x="4355596" y="2306476"/>
            <a:ext cx="4014167" cy="3598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9871C3-A1D2-A3DA-E6E2-8EA3E3C91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78" t="22778" r="40933" b="43627"/>
          <a:stretch/>
        </p:blipFill>
        <p:spPr>
          <a:xfrm>
            <a:off x="0" y="2918455"/>
            <a:ext cx="4127247" cy="2596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A3F320-5032-8273-F04B-AB36A9086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758" y="2573174"/>
            <a:ext cx="3201780" cy="328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93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1B0DA-53F0-A645-BA08-AA17C70720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72" t="8428"/>
          <a:stretch/>
        </p:blipFill>
        <p:spPr>
          <a:xfrm>
            <a:off x="356393" y="1162646"/>
            <a:ext cx="5622925" cy="38028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Birth-death-sampling 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A13B53-10E5-6C42-9B54-01366D588B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1" r="50140" b="32583"/>
          <a:stretch/>
        </p:blipFill>
        <p:spPr>
          <a:xfrm>
            <a:off x="6891130" y="1162646"/>
            <a:ext cx="4721179" cy="3802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DCA9DB-7B42-0342-9C5F-DD9BF205C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438" y="5219210"/>
            <a:ext cx="30353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51C5E-066D-7B46-B1E5-ADA86CC02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438" y="5695354"/>
            <a:ext cx="3378200" cy="317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4C8FEF-55B9-D74B-B6DF-01B7B9715ED2}"/>
              </a:ext>
            </a:extLst>
          </p:cNvPr>
          <p:cNvSpPr txBox="1"/>
          <p:nvPr/>
        </p:nvSpPr>
        <p:spPr>
          <a:xfrm>
            <a:off x="10114629" y="5912448"/>
            <a:ext cx="188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Stadler et al, 2013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E6764-7851-C802-C843-1EB3D2D756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791"/>
          <a:stretch/>
        </p:blipFill>
        <p:spPr>
          <a:xfrm>
            <a:off x="1585513" y="4746841"/>
            <a:ext cx="3264783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17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1B0DA-53F0-A645-BA08-AA17C7072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72" t="8428"/>
          <a:stretch/>
        </p:blipFill>
        <p:spPr>
          <a:xfrm>
            <a:off x="525339" y="1162646"/>
            <a:ext cx="5622925" cy="38028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Birth-death-sampling 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A13B53-10E5-6C42-9B54-01366D588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40" b="32583"/>
          <a:stretch/>
        </p:blipFill>
        <p:spPr>
          <a:xfrm>
            <a:off x="5979318" y="1162646"/>
            <a:ext cx="5632991" cy="3802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DCA9DB-7B42-0342-9C5F-DD9BF205C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438" y="5219210"/>
            <a:ext cx="30353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51C5E-066D-7B46-B1E5-ADA86CC02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4438" y="5695354"/>
            <a:ext cx="33782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F78070-D140-7941-9E2D-0EBA6300A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262" y="5166332"/>
            <a:ext cx="2590800" cy="3175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BAC843-44E1-0443-A40D-7E54E0959481}"/>
              </a:ext>
            </a:extLst>
          </p:cNvPr>
          <p:cNvCxnSpPr/>
          <p:nvPr/>
        </p:nvCxnSpPr>
        <p:spPr>
          <a:xfrm flipV="1">
            <a:off x="3486150" y="4457700"/>
            <a:ext cx="728663" cy="761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6DA4D3-245C-2741-929B-29A2048DF3B3}"/>
              </a:ext>
            </a:extLst>
          </p:cNvPr>
          <p:cNvCxnSpPr>
            <a:cxnSpLocks/>
          </p:cNvCxnSpPr>
          <p:nvPr/>
        </p:nvCxnSpPr>
        <p:spPr>
          <a:xfrm flipV="1">
            <a:off x="3470274" y="4193078"/>
            <a:ext cx="744539" cy="1053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0CF974-A15C-4747-B438-3937A294DCCE}"/>
              </a:ext>
            </a:extLst>
          </p:cNvPr>
          <p:cNvCxnSpPr>
            <a:cxnSpLocks/>
          </p:cNvCxnSpPr>
          <p:nvPr/>
        </p:nvCxnSpPr>
        <p:spPr>
          <a:xfrm flipV="1">
            <a:off x="3478211" y="3643313"/>
            <a:ext cx="736602" cy="1603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427A01-6921-A44E-9EFB-7CE73057238A}"/>
              </a:ext>
            </a:extLst>
          </p:cNvPr>
          <p:cNvCxnSpPr>
            <a:cxnSpLocks/>
          </p:cNvCxnSpPr>
          <p:nvPr/>
        </p:nvCxnSpPr>
        <p:spPr>
          <a:xfrm flipV="1">
            <a:off x="3462336" y="3214687"/>
            <a:ext cx="760414" cy="2015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DA8A75B-9F12-0947-A527-0B7A1B5890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262" y="5781079"/>
            <a:ext cx="3124200" cy="292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5E623E-6E86-B440-BEFF-4073145FB308}"/>
              </a:ext>
            </a:extLst>
          </p:cNvPr>
          <p:cNvSpPr txBox="1"/>
          <p:nvPr/>
        </p:nvSpPr>
        <p:spPr>
          <a:xfrm>
            <a:off x="10114629" y="5912448"/>
            <a:ext cx="188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Stadler et al, 2013</a:t>
            </a:r>
          </a:p>
        </p:txBody>
      </p:sp>
    </p:spTree>
    <p:extLst>
      <p:ext uri="{BB962C8B-B14F-4D97-AF65-F5344CB8AC3E}">
        <p14:creationId xmlns:p14="http://schemas.microsoft.com/office/powerpoint/2010/main" val="1315169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1B0DA-53F0-A645-BA08-AA17C7072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72" t="8428"/>
          <a:stretch/>
        </p:blipFill>
        <p:spPr>
          <a:xfrm>
            <a:off x="525339" y="1162646"/>
            <a:ext cx="5622925" cy="38028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Birth-death-sampling 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CA9DB-7B42-0342-9C5F-DD9BF205C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738" y="3931143"/>
            <a:ext cx="30353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51C5E-066D-7B46-B1E5-ADA86CC02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738" y="4407287"/>
            <a:ext cx="33782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F78070-D140-7941-9E2D-0EBA6300A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738" y="4965534"/>
            <a:ext cx="25908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A8A75B-9F12-0947-A527-0B7A1B589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8738" y="5451691"/>
            <a:ext cx="3124200" cy="29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58E9C8-282F-FB42-93C2-B7A15F7940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4840"/>
          <a:stretch/>
        </p:blipFill>
        <p:spPr>
          <a:xfrm>
            <a:off x="6096000" y="993989"/>
            <a:ext cx="5697044" cy="1170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C21849-315F-2748-9EEA-98625DFFDF0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6895"/>
          <a:stretch/>
        </p:blipFill>
        <p:spPr>
          <a:xfrm>
            <a:off x="6246017" y="2011053"/>
            <a:ext cx="5697046" cy="1199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F29DDCE-A88F-7B48-ABB5-B53172A9E058}"/>
              </a:ext>
            </a:extLst>
          </p:cNvPr>
          <p:cNvSpPr txBox="1"/>
          <p:nvPr/>
        </p:nvSpPr>
        <p:spPr>
          <a:xfrm>
            <a:off x="10114629" y="5912448"/>
            <a:ext cx="188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Stadler et al, 2013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5FB0B-D039-1F1A-6F08-59DC5B47658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9791"/>
          <a:stretch/>
        </p:blipFill>
        <p:spPr>
          <a:xfrm>
            <a:off x="1585513" y="4746841"/>
            <a:ext cx="3264783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91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3541C2-496D-5E4B-B9ED-D1AF026FF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780" y="1639302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Extended to incorporate population structure (Kuhnert et al, 2016)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Vaughan et al, 2019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2B1AF83-3A90-6547-91FE-9D8E91E76A2C}"/>
              </a:ext>
            </a:extLst>
          </p:cNvPr>
          <p:cNvSpPr/>
          <p:nvPr/>
        </p:nvSpPr>
        <p:spPr>
          <a:xfrm>
            <a:off x="6509498" y="2704616"/>
            <a:ext cx="3276757" cy="98193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Interpretability of model parameters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4F11DA-8C03-2646-A8FE-B6D0FAE5D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5983"/>
            <a:ext cx="5181600" cy="453098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Extended to more complex epidemiological dynamics: SEIR, SIS, etc. (Volz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Siveroni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2018)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Rasmussen et al, 2011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Tang et al., 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DEA7D-ADA1-CD40-82C7-A232FCBFCEAC}"/>
              </a:ext>
            </a:extLst>
          </p:cNvPr>
          <p:cNvSpPr txBox="1"/>
          <p:nvPr/>
        </p:nvSpPr>
        <p:spPr>
          <a:xfrm>
            <a:off x="1354455" y="1136465"/>
            <a:ext cx="3608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Coalescent process (CP)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F8E914-C51C-2F49-9013-4F6055553533}"/>
              </a:ext>
            </a:extLst>
          </p:cNvPr>
          <p:cNvSpPr txBox="1"/>
          <p:nvPr/>
        </p:nvSpPr>
        <p:spPr>
          <a:xfrm>
            <a:off x="6172200" y="1136464"/>
            <a:ext cx="5405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Birth-death-sampling process (BDSP)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B0F10-A1D6-9149-B92F-28B64EA813FB}"/>
              </a:ext>
            </a:extLst>
          </p:cNvPr>
          <p:cNvSpPr txBox="1"/>
          <p:nvPr/>
        </p:nvSpPr>
        <p:spPr>
          <a:xfrm>
            <a:off x="2864334" y="3814971"/>
            <a:ext cx="5898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Not all parameters are </a:t>
            </a:r>
            <a:r>
              <a:rPr lang="en-US" sz="3200" u="sng" dirty="0"/>
              <a:t>identifiable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3017B7-5DC7-BF49-A9B0-C4E13CDB545E}"/>
              </a:ext>
            </a:extLst>
          </p:cNvPr>
          <p:cNvSpPr txBox="1"/>
          <p:nvPr/>
        </p:nvSpPr>
        <p:spPr>
          <a:xfrm>
            <a:off x="2062845" y="4627242"/>
            <a:ext cx="806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Inference from Molecular + Disease Count 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A5E6BA-54D7-B244-918B-18F1ED5DD26B}"/>
              </a:ext>
            </a:extLst>
          </p:cNvPr>
          <p:cNvCxnSpPr>
            <a:cxnSpLocks/>
          </p:cNvCxnSpPr>
          <p:nvPr/>
        </p:nvCxnSpPr>
        <p:spPr>
          <a:xfrm>
            <a:off x="5780329" y="4463451"/>
            <a:ext cx="0" cy="3275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9E4505-5EDA-C840-8CC0-7E2A6345AD0D}"/>
              </a:ext>
            </a:extLst>
          </p:cNvPr>
          <p:cNvSpPr/>
          <p:nvPr/>
        </p:nvSpPr>
        <p:spPr>
          <a:xfrm>
            <a:off x="2061762" y="2759921"/>
            <a:ext cx="2900290" cy="92662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3F235A-A84B-DD44-B27B-6D12C0B72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744" y="2919717"/>
            <a:ext cx="2212327" cy="5530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9FDB09-0791-A646-A044-929EEBC93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478" y="2897212"/>
            <a:ext cx="2755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B73FE0-D646-267B-D0D6-B90C85BC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97329"/>
            <a:ext cx="8597900" cy="59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34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1B0DA-53F0-A645-BA08-AA17C7072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" y="827112"/>
            <a:ext cx="10426700" cy="4152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A5E40F-F433-6443-A25F-438167B4DD0F}"/>
              </a:ext>
            </a:extLst>
          </p:cNvPr>
          <p:cNvSpPr txBox="1"/>
          <p:nvPr/>
        </p:nvSpPr>
        <p:spPr>
          <a:xfrm>
            <a:off x="1840230" y="5219211"/>
            <a:ext cx="3608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Coalescent process (CP)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49CAD4-3BCD-B345-9B91-71E3960E80C7}"/>
              </a:ext>
            </a:extLst>
          </p:cNvPr>
          <p:cNvSpPr txBox="1"/>
          <p:nvPr/>
        </p:nvSpPr>
        <p:spPr>
          <a:xfrm>
            <a:off x="5849815" y="5219211"/>
            <a:ext cx="5405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Birth-death-sampling process (BDSP)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1A496A3-4131-324C-9B98-FC56B625CD73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Phylodynamic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6A443-B45F-454E-956B-D4E04B77F3FC}"/>
              </a:ext>
            </a:extLst>
          </p:cNvPr>
          <p:cNvSpPr txBox="1"/>
          <p:nvPr/>
        </p:nvSpPr>
        <p:spPr>
          <a:xfrm>
            <a:off x="6743092" y="5661556"/>
            <a:ext cx="291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Stadler and Bonhoeffer, 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67A542-658F-684A-B991-E70CDCDB0718}"/>
              </a:ext>
            </a:extLst>
          </p:cNvPr>
          <p:cNvSpPr txBox="1"/>
          <p:nvPr/>
        </p:nvSpPr>
        <p:spPr>
          <a:xfrm>
            <a:off x="2110566" y="5650477"/>
            <a:ext cx="2999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Kingman, 1982 </a:t>
            </a:r>
          </a:p>
          <a:p>
            <a:r>
              <a:rPr lang="en-US" dirty="0"/>
              <a:t>Rodrigo and </a:t>
            </a:r>
            <a:r>
              <a:rPr lang="en-US" dirty="0" err="1"/>
              <a:t>Felsenstein</a:t>
            </a:r>
            <a:r>
              <a:rPr lang="en-US" dirty="0"/>
              <a:t>, 1999</a:t>
            </a:r>
          </a:p>
        </p:txBody>
      </p:sp>
    </p:spTree>
    <p:extLst>
      <p:ext uri="{BB962C8B-B14F-4D97-AF65-F5344CB8AC3E}">
        <p14:creationId xmlns:p14="http://schemas.microsoft.com/office/powerpoint/2010/main" val="40986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9669A-6FD4-602D-2804-F2DD86774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8" b="37062"/>
          <a:stretch/>
        </p:blipFill>
        <p:spPr>
          <a:xfrm>
            <a:off x="1333500" y="908970"/>
            <a:ext cx="8458200" cy="34797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75F2DF-987E-FD2B-5DE5-BA3A677053A8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Kingman’s discrete-time coalescent</a:t>
            </a:r>
          </a:p>
        </p:txBody>
      </p:sp>
    </p:spTree>
    <p:extLst>
      <p:ext uri="{BB962C8B-B14F-4D97-AF65-F5344CB8AC3E}">
        <p14:creationId xmlns:p14="http://schemas.microsoft.com/office/powerpoint/2010/main" val="486030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9669A-6FD4-602D-2804-F2DD86774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8" b="37062"/>
          <a:stretch/>
        </p:blipFill>
        <p:spPr>
          <a:xfrm>
            <a:off x="1333500" y="908970"/>
            <a:ext cx="8458200" cy="34797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75F2DF-987E-FD2B-5DE5-BA3A677053A8}"/>
              </a:ext>
            </a:extLst>
          </p:cNvPr>
          <p:cNvSpPr txBox="1">
            <a:spLocks/>
          </p:cNvSpPr>
          <p:nvPr/>
        </p:nvSpPr>
        <p:spPr>
          <a:xfrm>
            <a:off x="271462" y="222535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Kingman’s discrete-time coalescent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CF43DB-DADC-5585-EC72-E1348C2C4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4218294"/>
            <a:ext cx="5461000" cy="197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1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5F2DF-987E-FD2B-5DE5-BA3A677053A8}"/>
              </a:ext>
            </a:extLst>
          </p:cNvPr>
          <p:cNvSpPr txBox="1">
            <a:spLocks/>
          </p:cNvSpPr>
          <p:nvPr/>
        </p:nvSpPr>
        <p:spPr>
          <a:xfrm>
            <a:off x="271462" y="11953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Coalescent with variable population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C1A71-1961-017A-765D-D1ED6F0DE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98388"/>
            <a:ext cx="7772400" cy="54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10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5F2DF-987E-FD2B-5DE5-BA3A677053A8}"/>
              </a:ext>
            </a:extLst>
          </p:cNvPr>
          <p:cNvSpPr txBox="1">
            <a:spLocks/>
          </p:cNvSpPr>
          <p:nvPr/>
        </p:nvSpPr>
        <p:spPr>
          <a:xfrm>
            <a:off x="271462" y="11953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Coalescent with variable population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C1A71-1961-017A-765D-D1ED6F0DE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98388"/>
            <a:ext cx="7772400" cy="54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70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75F2DF-987E-FD2B-5DE5-BA3A677053A8}"/>
              </a:ext>
            </a:extLst>
          </p:cNvPr>
          <p:cNvSpPr txBox="1">
            <a:spLocks/>
          </p:cNvSpPr>
          <p:nvPr/>
        </p:nvSpPr>
        <p:spPr>
          <a:xfrm>
            <a:off x="271462" y="11953"/>
            <a:ext cx="11415713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Coalescent with variable population size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2AE174-760F-ED41-6C50-B961DFAD5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98388"/>
            <a:ext cx="7772400" cy="54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1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17929</TotalTime>
  <Words>807</Words>
  <Application>Microsoft Macintosh PowerPoint</Application>
  <PresentationFormat>Widescreen</PresentationFormat>
  <Paragraphs>177</Paragraphs>
  <Slides>37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Lato</vt:lpstr>
      <vt:lpstr>Symbol</vt:lpstr>
      <vt:lpstr>Office Theme</vt:lpstr>
      <vt:lpstr>Tree Priors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Palacios</dc:creator>
  <cp:lastModifiedBy>julie palacios</cp:lastModifiedBy>
  <cp:revision>315</cp:revision>
  <cp:lastPrinted>2020-07-23T19:32:21Z</cp:lastPrinted>
  <dcterms:created xsi:type="dcterms:W3CDTF">2019-09-20T04:33:17Z</dcterms:created>
  <dcterms:modified xsi:type="dcterms:W3CDTF">2024-07-24T16:02:23Z</dcterms:modified>
</cp:coreProperties>
</file>